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retendard Light"/>
      <p:regular r:id="rId33"/>
    </p:embeddedFont>
    <p:embeddedFont>
      <p:font typeface="Pretendard SemiBold"/>
      <p:bold r:id="rId34"/>
    </p:embeddedFont>
    <p:embeddedFont>
      <p:font typeface="Pretendard Medium"/>
      <p:bold r:id="rId35"/>
    </p:embeddedFont>
    <p:embeddedFont>
      <p:font typeface="Pretendard Regular"/>
      <p:regular r:id="rId36"/>
    </p:embeddedFont>
    <p:embeddedFont>
      <p:font typeface="Pretendard Bold"/>
      <p:bold r:id="rId37"/>
    </p:embeddedFont>
    <p:embeddedFont>
      <p:font typeface="Pretendard Black"/>
      <p:bold r:id="rId38"/>
    </p:embeddedFont>
    <p:embeddedFont>
      <p:font typeface="Pretendard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1.fntdata" Type="http://schemas.openxmlformats.org/officeDocument/2006/relationships/font"/><Relationship Id="rId34" Target="fonts/font2.fntdata" Type="http://schemas.openxmlformats.org/officeDocument/2006/relationships/font"/><Relationship Id="rId35" Target="fonts/font3.fntdata" Type="http://schemas.openxmlformats.org/officeDocument/2006/relationships/font"/><Relationship Id="rId36" Target="fonts/font4.fntdata" Type="http://schemas.openxmlformats.org/officeDocument/2006/relationships/font"/><Relationship Id="rId37" Target="fonts/font5.fntdata" Type="http://schemas.openxmlformats.org/officeDocument/2006/relationships/font"/><Relationship Id="rId38" Target="fonts/font6.fntdata" Type="http://schemas.openxmlformats.org/officeDocument/2006/relationships/font"/><Relationship Id="rId39" Target="fonts/font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79600" y="-3898900"/>
            <a:ext cx="6667500" cy="666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19200" y="4876800"/>
            <a:ext cx="14516100" cy="209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Light"/>
              </a:rPr>
              <a:t>데이터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Light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Light"/>
              </a:rPr>
              <a:t>이질성에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Light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Light"/>
              </a:rPr>
              <a:t>강인한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Light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Light"/>
              </a:rPr>
              <a:t>연합학습을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Light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Light"/>
              </a:rPr>
              <a:t>위한</a:t>
            </a:r>
          </a:p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FedFM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기법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Light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Light"/>
              </a:rPr>
              <a:t>분석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Light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Light"/>
              </a:rPr>
              <a:t>및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Light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Light"/>
              </a:rPr>
              <a:t>구현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63900" y="406400"/>
            <a:ext cx="1676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ko-KR" sz="1800" b="false" i="false" u="none" strike="noStrike">
                <a:solidFill>
                  <a:srgbClr val="323232">
                    <a:alpha val="80000"/>
                  </a:srgbClr>
                </a:solidFill>
                <a:ea typeface="Pretendard Medium"/>
              </a:rPr>
              <a:t>사물인터넷</a:t>
            </a:r>
            <a:r>
              <a:rPr lang="en-US" sz="1800" b="false" i="false" u="none" strike="noStrike">
                <a:solidFill>
                  <a:srgbClr val="323232">
                    <a:alpha val="80000"/>
                  </a:srgbClr>
                </a:solidFill>
                <a:latin typeface="Pretendard Medium"/>
              </a:rPr>
              <a:t> Lab2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9258300"/>
            <a:ext cx="855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000" b="false" i="false" u="none" strike="noStrike" spc="100">
                <a:solidFill>
                  <a:srgbClr val="323232"/>
                </a:solidFill>
                <a:latin typeface="Pretendard Medium"/>
              </a:rPr>
              <a:t>20221988 </a:t>
            </a:r>
            <a:r>
              <a:rPr lang="ko-KR" sz="2000" b="false" i="false" u="none" strike="noStrike" spc="100">
                <a:solidFill>
                  <a:srgbClr val="323232"/>
                </a:solidFill>
                <a:ea typeface="Pretendard Medium"/>
              </a:rPr>
              <a:t>박다현</a:t>
            </a:r>
            <a:r>
              <a:rPr lang="en-US" sz="2000" b="false" i="false" u="none" strike="noStrike" spc="100">
                <a:solidFill>
                  <a:srgbClr val="323232"/>
                </a:solidFill>
                <a:latin typeface="Pretendard Medium"/>
              </a:rPr>
              <a:t> 20232020 </a:t>
            </a:r>
            <a:r>
              <a:rPr lang="ko-KR" sz="2000" b="false" i="false" u="none" strike="noStrike" spc="100">
                <a:solidFill>
                  <a:srgbClr val="323232"/>
                </a:solidFill>
                <a:ea typeface="Pretendard Medium"/>
              </a:rPr>
              <a:t>박재우</a:t>
            </a:r>
            <a:r>
              <a:rPr lang="en-US" sz="2000" b="false" i="false" u="none" strike="noStrike" spc="100">
                <a:solidFill>
                  <a:srgbClr val="323232"/>
                </a:solidFill>
                <a:latin typeface="Pretendard Medium"/>
              </a:rPr>
              <a:t> 20232023 </a:t>
            </a:r>
            <a:r>
              <a:rPr lang="ko-KR" sz="2000" b="false" i="false" u="none" strike="noStrike" spc="100">
                <a:solidFill>
                  <a:srgbClr val="323232"/>
                </a:solidFill>
                <a:ea typeface="Pretendard Medium"/>
              </a:rPr>
              <a:t>박현수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10600" y="4940300"/>
            <a:ext cx="8267700" cy="1866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46200" y="1308100"/>
            <a:ext cx="1062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서버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200" y="3251200"/>
            <a:ext cx="735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서버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주소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설정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Server Code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64400" y="3340100"/>
            <a:ext cx="9664700" cy="647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46200" y="1308100"/>
            <a:ext cx="1062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서버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200" y="3251200"/>
            <a:ext cx="735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라운드별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하이퍼파라미터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전달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함수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6200" y="3784600"/>
            <a:ext cx="735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fit_config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Server Code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84800" y="4978400"/>
            <a:ext cx="11557000" cy="2832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46200" y="1308100"/>
            <a:ext cx="1062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서버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200" y="3251200"/>
            <a:ext cx="735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FedAvg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전략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설정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Server Code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42300" y="1524000"/>
            <a:ext cx="8585200" cy="8242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46200" y="1308100"/>
            <a:ext cx="1062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서버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Server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6200" y="3251200"/>
            <a:ext cx="735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main()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60600" y="4406900"/>
            <a:ext cx="4394200" cy="207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62200" y="73787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Colab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데이터셋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unzip, </a:t>
            </a:r>
          </a:p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연합학습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라이브러리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설치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88200" y="4038600"/>
            <a:ext cx="4826000" cy="2819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505700" y="73787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연합학습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정의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불러오기에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라이브러리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import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47600" y="4622800"/>
            <a:ext cx="4787900" cy="1651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852400" y="73787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ID,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정의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6200" y="1308100"/>
            <a:ext cx="935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환경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설정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&amp;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기본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상수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Environment Setup &amp; Constants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96393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로딩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&amp;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파일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매칭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Data Loading &amp; Image-Mask Pairing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0900" y="6032500"/>
            <a:ext cx="4762500" cy="172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16800" y="3657600"/>
            <a:ext cx="4762500" cy="410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25400" y="7099300"/>
            <a:ext cx="4762500" cy="660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400300" y="8623300"/>
            <a:ext cx="42418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images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폴더에서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학습용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목록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로드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08900" y="86233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동일한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이름의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마스크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매칭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쌍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17500" y="86233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매칭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유효한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마스크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쌍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출력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935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전처리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&amp;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텐서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변환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Preprocessing &amp; Tensor Conversion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16200" y="7124700"/>
            <a:ext cx="3810000" cy="609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425700" y="8432800"/>
            <a:ext cx="42418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마스크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쌍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반환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02500" y="4038600"/>
            <a:ext cx="4762500" cy="3695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581900" y="84328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마스크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로딩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256*256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텐서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변환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50800" y="6286500"/>
            <a:ext cx="4762500" cy="1447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030200" y="8432800"/>
            <a:ext cx="42418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전처리된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마스크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텐서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반환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10337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(Dirichlet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기반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Non-IID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분할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Dirichlet-based Non-IID Split Function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06700" y="4038600"/>
            <a:ext cx="6172200" cy="3911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467100" y="8509000"/>
            <a:ext cx="49022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Dirichlet α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클라이언트별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비율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39400" y="4914900"/>
            <a:ext cx="6172200" cy="2120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248900" y="8496300"/>
            <a:ext cx="66167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셔플된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인덱스를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클라이언트별로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분할하여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반환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10337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(DataLoader 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DataLoader Pipeline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33700" y="3848100"/>
            <a:ext cx="6172200" cy="417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0" y="4394200"/>
            <a:ext cx="6172200" cy="3086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3289300" y="8801100"/>
            <a:ext cx="55118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데이터에서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클라이언트의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Non-IID Subset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04600" y="8801100"/>
            <a:ext cx="47625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8:2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분할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train/val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로더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409700"/>
            <a:ext cx="95123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(SimpleUNet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모델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구조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SimpleUNet Architecture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44700" y="4597400"/>
            <a:ext cx="4762500" cy="2374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336800" y="79629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인코더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보틀넥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디코더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구조의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U-Net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모델의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특징을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추출하는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중심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정의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93000" y="5054600"/>
            <a:ext cx="4762500" cy="1447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785100" y="79629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Conv-BatchNorm-ReLU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층으로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구성된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U-Net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블록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정의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41300" y="4089400"/>
            <a:ext cx="4762500" cy="3378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233400" y="7962900"/>
            <a:ext cx="42418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인코더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특징을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스킵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연결로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결합하여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세그멘테이션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마스크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출력하는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U-Net forward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0" y="-65786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2717800"/>
            <a:ext cx="18542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3924300"/>
            <a:ext cx="2514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0900" y="368300"/>
            <a:ext cx="546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6616700"/>
            <a:ext cx="11176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6019800"/>
            <a:ext cx="3810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19200" y="60198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07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논문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선정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이유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8356600"/>
            <a:ext cx="11176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7747000"/>
            <a:ext cx="381000" cy="381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19200" y="77597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0700" y="76581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서버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-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클라이언트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연결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200" y="6616700"/>
            <a:ext cx="11176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67500" y="6019800"/>
            <a:ext cx="381000" cy="381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718300" y="60198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025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논문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소개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200" y="8356600"/>
            <a:ext cx="11176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67500" y="7747000"/>
            <a:ext cx="381000" cy="381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718300" y="77597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02500" y="76581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서버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코드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798300" y="6616700"/>
            <a:ext cx="1117600" cy="38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66600" y="6019800"/>
            <a:ext cx="381000" cy="381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230100" y="60198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016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논문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결과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요약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798300" y="8356600"/>
            <a:ext cx="1117600" cy="3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66600" y="7747000"/>
            <a:ext cx="381000" cy="3810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2230100" y="77597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01600" y="76581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클라이언트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코드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10337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(Dice Loss)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Dice Loss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4406900"/>
            <a:ext cx="7620000" cy="3124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257800" y="8458200"/>
            <a:ext cx="82804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예측과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정답의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교집합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합집합을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Dice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계수를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계산하는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세그멘테이션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101981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(Flower NumPyClient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로직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NumPyClient Workflow in Flower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57400" y="5092700"/>
            <a:ext cx="4762500" cy="1358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49500" y="74041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ID,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디바이스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데이터로더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초기화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43800" y="5092700"/>
            <a:ext cx="4762500" cy="1358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823200" y="74041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가중치를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NumPy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배열로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변환해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서버로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전송할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준비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30200" y="4876800"/>
            <a:ext cx="4762500" cy="1803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309600" y="7404100"/>
            <a:ext cx="42418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서버에서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전달된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글로벌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파라미터를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로컬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모델에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반영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101981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(Flower NumPyClient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로직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NumPyClient Workflow in Flower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0" y="2946400"/>
            <a:ext cx="6667500" cy="586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25700" y="3683000"/>
            <a:ext cx="6667500" cy="4394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806700" y="9271000"/>
            <a:ext cx="59436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설정을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받아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로컬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옵티마이저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52100" y="9271000"/>
            <a:ext cx="68961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로컬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수행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업데이트된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가중치와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지표를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서버에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반환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101981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(Flower NumPyClient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로직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Client Code - NumPyClient Workflow in Flower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0" y="3937000"/>
            <a:ext cx="6667500" cy="4394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654800" y="8928100"/>
            <a:ext cx="50927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데이터로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손실과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Dice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성능을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계산해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서버에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82100" y="-1549400"/>
            <a:ext cx="13373100" cy="133731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460500" y="3416300"/>
          <a:ext cx="15430500" cy="6197600"/>
        </p:xfrm>
        <a:graphic>
          <a:graphicData uri="http://schemas.openxmlformats.org/drawingml/2006/table">
            <a:tbl>
              <a:tblPr/>
              <a:tblGrid>
                <a:gridCol w="2159000"/>
                <a:gridCol w="6642100"/>
                <a:gridCol w="6642100"/>
              </a:tblGrid>
              <a:tr h="914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항목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논문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재구현</a:t>
                      </a:r>
                      <a:r>
                        <a:rPr lang="en-US" sz="2000" b="false" i="false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코드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연합학습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알고리즘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FedAvg · SCAFFOLD · FedFM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세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알고리즘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비교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FedAvg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만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기본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집계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6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모델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ResNet-34 + U-Net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세그멘테이션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모델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채널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입력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Simple U-Net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876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로컬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손실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함수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Cross-Entropy + Dice Loss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조합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Dice Loss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단일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876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드리프트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보정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SCAFFOLD · FedFM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드리프트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보정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별도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드리프트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보정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없음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순수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FedAvg)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876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전략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FedAvg / SCAFFOLD / FedFM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각각에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대해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집계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전략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구성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Flower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의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FedAvg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전략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, fit_config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로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local_epochs, lr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등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전달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876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실험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환경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5 clients, Local Epoch = 10, 100 rounds, GPU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환경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3 clients, Local Epoch = 1, 5 rounds, Colab +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로컬</a:t>
                      </a:r>
                      <a:r>
                        <a:rPr lang="en-US" sz="1800" b="false" i="false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323232"/>
                          </a:solidFill>
                          <a:ea typeface="Pretendard Regular"/>
                        </a:rPr>
                        <a:t>서버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346200" y="1308100"/>
            <a:ext cx="935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논문과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재구현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비교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Differences Between the Paper and Our Lmplementation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5486400"/>
            <a:ext cx="10922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927600"/>
            <a:ext cx="241300" cy="24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7124700"/>
            <a:ext cx="1092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65659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0" y="8763000"/>
            <a:ext cx="1092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8204200"/>
            <a:ext cx="241300" cy="241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2184400" y="4483100"/>
            <a:ext cx="701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논문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미제공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84400" y="5105400"/>
            <a:ext cx="78613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논문이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코드를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제공하지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않아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방향을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유추해야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: Flower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논문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개념을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충실히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반영한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파이프라인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0642600" y="6870700"/>
            <a:ext cx="701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Colab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이미지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업로드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·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압축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해제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오류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42600" y="7505700"/>
            <a:ext cx="69342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: ZIP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손상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파일명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불일치로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unzip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실패가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반복됨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직후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파일명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재업로드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수정으로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정상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로딩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0642600" y="4483100"/>
            <a:ext cx="701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서버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-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구조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통합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문제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42600" y="5105400"/>
            <a:ext cx="67183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코드와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연결부를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분리해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설계하자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단계에서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     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충돌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로직을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구조로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재구성하여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2184400" y="6870700"/>
            <a:ext cx="701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서버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-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분산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환경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연결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방식</a:t>
            </a:r>
            <a:r>
              <a:rPr lang="en-US" sz="28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23232"/>
                </a:solidFill>
                <a:ea typeface="Pretendard SemiBold"/>
              </a:rPr>
              <a:t>선택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84400" y="7505700"/>
            <a:ext cx="78613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논문은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단일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PC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클라이언트를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실행하지만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저희는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환경에서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       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동작해야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했음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방식을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검토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ngrok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포워딩으로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6200" y="1308100"/>
            <a:ext cx="935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어려웠던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점과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해결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과정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6200" y="2514600"/>
            <a:ext cx="7899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Project Challenges and Our Approach to Solving Them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143000" y="4737100"/>
            <a:ext cx="4762500" cy="2857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90700" y="5359400"/>
            <a:ext cx="35433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ngrok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접속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Dirichlet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Non-IID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1155700" y="3695700"/>
            <a:ext cx="4762500" cy="88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08100" y="3949700"/>
            <a:ext cx="4445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20221988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SemiBold"/>
              </a:rPr>
              <a:t>박다현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0">
            <a:off x="6769100" y="4737100"/>
            <a:ext cx="4762500" cy="285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404100" y="5359400"/>
            <a:ext cx="35433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FedAvg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fit_config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라운드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연합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파이프라인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담당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6769100" y="3695700"/>
            <a:ext cx="4762500" cy="889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21500" y="3949700"/>
            <a:ext cx="4445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 20232020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SemiBold"/>
              </a:rPr>
              <a:t>박재우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0">
            <a:off x="12382500" y="4737100"/>
            <a:ext cx="4762500" cy="2857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17500" y="5359400"/>
            <a:ext cx="35433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U-Net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·Dice Loss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구현과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NumPyClient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파라미터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설계를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담당하여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12382500" y="3695700"/>
            <a:ext cx="4762500" cy="889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534900" y="3949700"/>
            <a:ext cx="4445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 20232023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SemiBold"/>
              </a:rPr>
              <a:t>박현수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6200" y="13081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역할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분담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Role Distribution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0">
            <a:off x="952500" y="4483100"/>
            <a:ext cx="5156200" cy="481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565900" y="3454400"/>
            <a:ext cx="5156200" cy="582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0">
            <a:off x="12141200" y="2324100"/>
            <a:ext cx="5156200" cy="695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 rot="0">
            <a:off x="1219200" y="4711700"/>
            <a:ext cx="4622800" cy="863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97000" y="4978400"/>
            <a:ext cx="42799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논문의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핵심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결론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3500" y="5918200"/>
            <a:ext cx="4356100" cy="276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클라이언트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이질성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(Non-IID)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환경에서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성능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저하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문제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확인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SCAFFOLD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제어변수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+ FedFM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특징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평균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보정이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드리프트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감소에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효과적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FedAvg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대비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안정적인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수렴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속도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성능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개선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효과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제시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 rot="0">
            <a:off x="6819900" y="3721100"/>
            <a:ext cx="4622800" cy="863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061200" y="3987800"/>
            <a:ext cx="41402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성과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34200" y="4889500"/>
            <a:ext cx="4356100" cy="421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연합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환경에서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논문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구조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전체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파이프라인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재현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Dirichlet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Non-IID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분할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, Simple U-Net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, Dice Loss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적용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Flower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서버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클라이언트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연결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파라미터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교환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로컬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·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평가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과정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정상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동작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연합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실험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환경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구축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반복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round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완료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 rot="0">
            <a:off x="12395200" y="2565400"/>
            <a:ext cx="4622800" cy="863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573000" y="2806700"/>
            <a:ext cx="42672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한계점과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향후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발전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09500" y="3771900"/>
            <a:ext cx="4356100" cy="565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[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한계점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]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논문의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핵심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구조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(SCAFFOLD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제어변수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·FedFM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보정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)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완전한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미흡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의료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세그멘테이션에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최적화된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U-Net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변형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부재로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성능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한계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존재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라운드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·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클라이언트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·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하이퍼파라미터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변화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실험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부족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[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향후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발전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방향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]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- U-Net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대신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논문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구조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또는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최신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세그멘테이션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적용하여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성능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향상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SemiBold"/>
              </a:rPr>
              <a:t>시도</a:t>
            </a:r>
          </a:p>
          <a:p>
            <a:pPr algn="l" lvl="0">
              <a:lnSpc>
                <a:spcPct val="1494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6200" y="13081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종합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결론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Overall 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0" y="-65786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2717800"/>
            <a:ext cx="18542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3924300"/>
            <a:ext cx="2514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Table of Contents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6616700"/>
            <a:ext cx="11176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6019800"/>
            <a:ext cx="3810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19200" y="60198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07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논문과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재구현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코드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차이점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8356600"/>
            <a:ext cx="11176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7747000"/>
            <a:ext cx="381000" cy="381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68400" y="7785100"/>
            <a:ext cx="355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0700" y="76581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종합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결론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200" y="6616700"/>
            <a:ext cx="11176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67500" y="6019800"/>
            <a:ext cx="381000" cy="381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718300" y="60198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025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어려웠던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점과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해결과정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798300" y="6616700"/>
            <a:ext cx="1117600" cy="3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66600" y="6019800"/>
            <a:ext cx="381000" cy="381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230100" y="60198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016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역할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분담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88392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논문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선정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이유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3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1473200" y="4660900"/>
            <a:ext cx="15417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323232"/>
                </a:solidFill>
                <a:ea typeface="Pretendard Medium"/>
              </a:rPr>
              <a:t>①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 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2024~2025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최신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연합학습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연구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중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의료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영상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+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데이터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이질성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(Non-IID)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문제를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해결한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대표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연구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3200" y="5715000"/>
            <a:ext cx="1353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323232"/>
                </a:solidFill>
                <a:ea typeface="Pretendard Medium"/>
              </a:rPr>
              <a:t>②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기존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FedAvg/SCAFFOLD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한계를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실제로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해결하는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FedFM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알고리즘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제안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3200" y="6731000"/>
            <a:ext cx="13538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323232"/>
                </a:solidFill>
                <a:ea typeface="Pretendard Medium"/>
              </a:rPr>
              <a:t>③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실제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의료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데이터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(Kvasir-SEG)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성능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향상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검증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 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    →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특히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극단적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Non-IID(α=0.1)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에서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SCAFFOLD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대비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20%+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향상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3200" y="8267700"/>
            <a:ext cx="1353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323232"/>
                </a:solidFill>
                <a:ea typeface="Pretendard Medium"/>
              </a:rPr>
              <a:t>④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팀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Medium"/>
              </a:rPr>
              <a:t>프로젝트에서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직접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재현하기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적절한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구조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(U-Net, PyTorch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lack"/>
              </a:rPr>
              <a:t>기반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lack"/>
              </a:rPr>
              <a:t>)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8600" y="4775200"/>
            <a:ext cx="381000" cy="381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62100" y="47752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8600" y="5816600"/>
            <a:ext cx="381000" cy="381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62100" y="58166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8600" y="6845300"/>
            <a:ext cx="381000" cy="381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62100" y="68453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8600" y="8369300"/>
            <a:ext cx="381000" cy="381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562100" y="8369300"/>
            <a:ext cx="25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Reason for Thesis Selection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논문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소개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20500" y="1625600"/>
            <a:ext cx="5130800" cy="7264400"/>
          </a:xfrm>
          <a:prstGeom prst="rect">
            <a:avLst/>
          </a:prstGeom>
          <a:effectLst>
            <a:outerShdw dir="2700000" dist="473372" blurRad="261912">
              <a:srgbClr val="000000">
                <a:alpha val="25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91900" y="1384300"/>
            <a:ext cx="5130800" cy="7264400"/>
          </a:xfrm>
          <a:prstGeom prst="rect">
            <a:avLst/>
          </a:prstGeom>
          <a:effectLst>
            <a:outerShdw dir="2700000" dist="473372" blurRad="261912">
              <a:srgbClr val="000000">
                <a:alpha val="25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346200" y="3670300"/>
            <a:ext cx="273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논문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제목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6200" y="4305300"/>
            <a:ext cx="8382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이질성에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강인한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연합학습을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스캐폴드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집계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기법</a:t>
            </a:r>
            <a:r>
              <a:rPr lang="en-US" sz="1800" b="false" i="false" u="none" strike="noStrike">
                <a:solidFill>
                  <a:srgbClr val="323232"/>
                </a:solidFill>
                <a:ea typeface="Pretendard Regular"/>
              </a:rPr>
              <a:t>：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위장관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용종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분할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응용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6200" y="5067300"/>
            <a:ext cx="273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핵심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목표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6200" y="57023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Non-IID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환경에서도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안정적인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연합학습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수렴을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달성하기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Feature Mean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집계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(FedFM)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제안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200" y="6400800"/>
            <a:ext cx="5562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기존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방법의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한계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6200" y="70358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FedAvg: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단순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평균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→ Non-IID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편향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심함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6200" y="7366000"/>
            <a:ext cx="9804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SCAFFOLD: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제어변량으로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드리프트를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보정하지만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메모리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·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통신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오버헤드가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크고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극단적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Non-IID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     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수렴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실패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사례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보고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Introduction to Thesis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논문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소개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20500" y="1625600"/>
            <a:ext cx="5130800" cy="7264400"/>
          </a:xfrm>
          <a:prstGeom prst="rect">
            <a:avLst/>
          </a:prstGeom>
          <a:effectLst>
            <a:outerShdw dir="2700000" dist="473372" blurRad="261912">
              <a:srgbClr val="000000">
                <a:alpha val="25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91900" y="1384300"/>
            <a:ext cx="5130800" cy="7264400"/>
          </a:xfrm>
          <a:prstGeom prst="rect">
            <a:avLst/>
          </a:prstGeom>
          <a:effectLst>
            <a:outerShdw dir="2700000" dist="473372" blurRad="261912">
              <a:srgbClr val="000000">
                <a:alpha val="25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346200" y="3670300"/>
            <a:ext cx="273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논문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제목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6200" y="4305300"/>
            <a:ext cx="8382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이질성에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강인한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연합학습을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스캐폴드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집계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기법</a:t>
            </a:r>
            <a:r>
              <a:rPr lang="en-US" sz="1800" b="false" i="false" u="none" strike="noStrike">
                <a:solidFill>
                  <a:srgbClr val="323232"/>
                </a:solidFill>
                <a:ea typeface="Pretendard Regular"/>
              </a:rPr>
              <a:t>：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위장관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용종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분할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응용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6200" y="5067300"/>
            <a:ext cx="273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핵심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목표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6200" y="57023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Non-IID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환경에서도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안정적인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연합학습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수렴을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달성하기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Feature Mean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집계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(FedFM)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제안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200" y="6400800"/>
            <a:ext cx="5562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제안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방법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6200" y="70358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SCAFFOLD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학습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구조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+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클라이언트의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Encoder feature mean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활용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6200" y="7366000"/>
            <a:ext cx="9804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EMA(Exponential Moving Average)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global feature mean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업데이트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200" y="7683500"/>
            <a:ext cx="9804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로컬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학습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 Loss = Dice Loss + λ × || local_feature_mean - global_feature_mean ||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Introduction to Thesis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51100" y="-15494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7226300"/>
            <a:ext cx="15722600" cy="2387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46200" y="1308100"/>
            <a:ext cx="6438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논문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결과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요약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40400" y="2400300"/>
            <a:ext cx="11125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심하게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Non-IID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일수록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FedFM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장점이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크게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나타남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3619500"/>
            <a:ext cx="7620000" cy="314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85300" y="3619500"/>
            <a:ext cx="7620000" cy="3149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3594100" y="7543800"/>
            <a:ext cx="128651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FedFM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FedAvg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SCAFFOLD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전반적으로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높은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Dice Score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안정적이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손실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감소를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보여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우수성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확인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이질성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(Dirichlet α=0.1)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환경에서도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저하가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적으며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비균일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분포에서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강인한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결과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나타남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8300" y="8140700"/>
            <a:ext cx="1117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22500" y="8407400"/>
            <a:ext cx="1790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60000">
            <a:off x="1752600" y="3975100"/>
            <a:ext cx="273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실험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세팅</a:t>
            </a:r>
          </a:p>
        </p:txBody>
      </p:sp>
      <p:sp>
        <p:nvSpPr>
          <p:cNvPr name="TextBox 15" id="15"/>
          <p:cNvSpPr txBox="true"/>
          <p:nvPr/>
        </p:nvSpPr>
        <p:spPr>
          <a:xfrm rot="60000">
            <a:off x="1739900" y="4660900"/>
            <a:ext cx="8382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: Kvasir-SEG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위장관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용종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분할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데이터셋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(1000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장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)</a:t>
            </a:r>
          </a:p>
        </p:txBody>
      </p:sp>
      <p:sp>
        <p:nvSpPr>
          <p:cNvPr name="TextBox 16" id="16"/>
          <p:cNvSpPr txBox="true"/>
          <p:nvPr/>
        </p:nvSpPr>
        <p:spPr>
          <a:xfrm rot="60000">
            <a:off x="1739900" y="4991100"/>
            <a:ext cx="8382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연합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환경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: 5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클라이언트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병원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가정</a:t>
            </a:r>
          </a:p>
        </p:txBody>
      </p:sp>
      <p:sp>
        <p:nvSpPr>
          <p:cNvPr name="TextBox 17" id="17"/>
          <p:cNvSpPr txBox="true"/>
          <p:nvPr/>
        </p:nvSpPr>
        <p:spPr>
          <a:xfrm rot="60000">
            <a:off x="1739900" y="5334000"/>
            <a:ext cx="8382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Non-IID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구성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: Dirichlet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분포</a:t>
            </a:r>
          </a:p>
        </p:txBody>
      </p:sp>
      <p:sp>
        <p:nvSpPr>
          <p:cNvPr name="TextBox 18" id="18"/>
          <p:cNvSpPr txBox="true"/>
          <p:nvPr/>
        </p:nvSpPr>
        <p:spPr>
          <a:xfrm rot="60000">
            <a:off x="1943100" y="5664200"/>
            <a:ext cx="8382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α = 1.0 (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거의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IID), 0.5, 0.1(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극단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Non-IID)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06000" y="3962400"/>
            <a:ext cx="273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성능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비교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06000" y="45974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지표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: Dice Score(↑)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06000" y="49149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α = 1.0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21900" y="52451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FedAvg: 0.79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21900" y="55626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SCAFFOLD: 0.54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21900" y="58928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FedFM: 0.84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12103100" y="49149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α = 0.5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19000" y="52451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FedAvg: 0.81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06300" y="55626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SCAFFOLD: 0.46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19000" y="58928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FedFM: 0.83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1" id="31"/>
          <p:cNvSpPr txBox="true"/>
          <p:nvPr/>
        </p:nvSpPr>
        <p:spPr>
          <a:xfrm rot="0">
            <a:off x="14300200" y="49149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α = 0.1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16100" y="52451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FedAvg: 0.56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16100" y="55626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SCAFFOLD: 0.57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16100" y="58928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FedFM: 0.77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Summary of Thesis 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1308100"/>
            <a:ext cx="1062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서버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-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클라이언트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연결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Server-Client Connection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200" y="3670300"/>
            <a:ext cx="490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Flower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기반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FedAvg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6200" y="4610100"/>
            <a:ext cx="273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통신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방식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요약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6200" y="5245100"/>
            <a:ext cx="9715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실행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2100" y="55880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server.py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실행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→ Flower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0.0.0.0:8080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포트에서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대기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6200" y="59309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2.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클라이언트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접속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2100" y="6273800"/>
            <a:ext cx="13042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클라이언트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노트북에서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fl.client.start_numpy_client(server_address="0.0.0.0:8080", client=...)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같은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코드가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실행되면서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서버에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접속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2100" y="6591300"/>
            <a:ext cx="13042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서버는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min_available_clients=3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조건을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만족할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기다림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200" y="69215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라운드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2100" y="7264400"/>
            <a:ext cx="15875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라운드마다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서버는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configure_fit: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학습에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클라이언트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샘플링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여기선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3/3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모두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선택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), on_fit_config_fn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통해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local_epochs, batch_size, lr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같은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설정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전달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2100" y="7581900"/>
            <a:ext cx="13042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클라이언트는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전달받은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설정으로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로컬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학습을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수행하고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업데이트된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모델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파라미터와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loss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전송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2100" y="7912100"/>
            <a:ext cx="13042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서버는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aggregate_fit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단계에서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FedAvg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방식으로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가중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평균해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새로운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글로벌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모델을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만든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뒤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라운드로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넘어감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6200" y="82423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4.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평가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단계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2100" y="8585200"/>
            <a:ext cx="17170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라운드에서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configure_evaluate / aggregate_evaluate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단계가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호출되어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클라이언트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단에서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검증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loss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계산하고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이를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모아서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summary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출력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6200" y="8902700"/>
            <a:ext cx="971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5.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종료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2100" y="9245600"/>
            <a:ext cx="17170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2323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설정된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num_rounds=5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끝나면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[SUMMARY]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라운드별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loss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출력되고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, Training Completed. Server Terminated.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메시지와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함께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서버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종료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67200" y="-68707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72300" y="3263900"/>
            <a:ext cx="9982200" cy="641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46200" y="1308100"/>
            <a:ext cx="10629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서버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200" y="3251200"/>
            <a:ext cx="735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실험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재현성을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위한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Bold"/>
              </a:rPr>
              <a:t> Seed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Bold"/>
              </a:rPr>
              <a:t>고정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6200" y="2514600"/>
            <a:ext cx="6337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400" b="false" i="true" u="none" strike="noStrike">
                <a:solidFill>
                  <a:srgbClr val="323232"/>
                </a:solidFill>
                <a:latin typeface="Pretendard Regular"/>
              </a:rPr>
              <a:t>Server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